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9" r:id="rId4"/>
    <p:sldId id="260" r:id="rId5"/>
    <p:sldId id="261" r:id="rId6"/>
    <p:sldId id="282" r:id="rId7"/>
    <p:sldId id="264" r:id="rId8"/>
    <p:sldId id="265" r:id="rId9"/>
    <p:sldId id="267" r:id="rId10"/>
    <p:sldId id="266" r:id="rId11"/>
    <p:sldId id="263" r:id="rId12"/>
    <p:sldId id="262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4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346EFD6-7210-49B1-A29A-8ED4641879A0}">
  <a:tblStyle styleId="{F346EFD6-7210-49B1-A29A-8ED4641879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542" y="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9de053175c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9de053175c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9de053175c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9de053175c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9de053175c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9de053175c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9de053175c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9de053175c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9de053175c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9de053175c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de053175c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de053175c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9de053175c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9de053175c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de053175c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de053175c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9de053175c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9de053175c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de053175c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de053175c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9de053175c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9de053175c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9de053175c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9de053175c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9de053175c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9de053175c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b21d56aa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b21d56aa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9de053175c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9de053175c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de053175c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de053175c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9de053175c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9de053175c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b2037d93c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b2037d93c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de053175c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de053175c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9de053175c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9de053175c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9de053175c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9de053175c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de053175c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de053175c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9de053175c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9de053175c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rgbClr val="F9CB9C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rgbClr val="F9CB9C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CB9C"/>
              </a:buClr>
              <a:buSzPts val="2400"/>
              <a:buFont typeface="Roboto Slab"/>
              <a:buNone/>
              <a:defRPr sz="2400">
                <a:solidFill>
                  <a:srgbClr val="F9CB9C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CB9C"/>
              </a:buClr>
              <a:buSzPts val="2100"/>
              <a:buNone/>
              <a:defRPr sz="2100">
                <a:solidFill>
                  <a:srgbClr val="F9CB9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9CB9C"/>
              </a:buClr>
              <a:buSzPts val="13000"/>
              <a:buNone/>
              <a:defRPr sz="13000">
                <a:solidFill>
                  <a:srgbClr val="F9CB9C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PIC16A!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Professor Michael Perlmutter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UCLA Department of Mathematics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 the lecture and readings ahead of time.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Arrive on time.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Cameras on in breakout rooms, please.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Attending in pajamas, from bed, with tea, with food etc. is fine as long as you are ready to participate.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Pet cameos are highly encouraged. </a:t>
            </a:r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Norms for Group Work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Rubric</a:t>
            </a:r>
            <a:endParaRPr/>
          </a:p>
        </p:txBody>
      </p:sp>
      <p:graphicFrame>
        <p:nvGraphicFramePr>
          <p:cNvPr id="113" name="Google Shape;113;p20"/>
          <p:cNvGraphicFramePr/>
          <p:nvPr/>
        </p:nvGraphicFramePr>
        <p:xfrm>
          <a:off x="5244000" y="1108800"/>
          <a:ext cx="3063200" cy="2925900"/>
        </p:xfrm>
        <a:graphic>
          <a:graphicData uri="http://schemas.openxmlformats.org/drawingml/2006/table">
            <a:tbl>
              <a:tblPr>
                <a:noFill/>
                <a:tableStyleId>{F346EFD6-7210-49B1-A29A-8ED4641879A0}</a:tableStyleId>
              </a:tblPr>
              <a:tblGrid>
                <a:gridCol w="210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8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3F3F3"/>
                          </a:solidFill>
                        </a:rPr>
                        <a:t>Homework</a:t>
                      </a:r>
                      <a:endParaRPr sz="2000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3F3F3"/>
                          </a:solidFill>
                        </a:rPr>
                        <a:t>20%</a:t>
                      </a:r>
                      <a:endParaRPr sz="2000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9CB9C"/>
                          </a:solidFill>
                        </a:rPr>
                        <a:t>Participation</a:t>
                      </a:r>
                      <a:endParaRPr sz="2000" b="1">
                        <a:solidFill>
                          <a:srgbClr val="F9CB9C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9CB9C"/>
                          </a:solidFill>
                        </a:rPr>
                        <a:t>20%</a:t>
                      </a:r>
                      <a:endParaRPr sz="2000" b="1">
                        <a:solidFill>
                          <a:srgbClr val="F9CB9C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3F3F3"/>
                          </a:solidFill>
                        </a:rPr>
                        <a:t>Quizzes</a:t>
                      </a:r>
                      <a:endParaRPr sz="2000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3F3F3"/>
                          </a:solidFill>
                        </a:rPr>
                        <a:t>10%</a:t>
                      </a:r>
                      <a:endParaRPr sz="2000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3F3F3"/>
                          </a:solidFill>
                        </a:rPr>
                        <a:t>Mini-Project</a:t>
                      </a:r>
                      <a:endParaRPr sz="2000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3F3F3"/>
                          </a:solidFill>
                        </a:rPr>
                        <a:t>10%</a:t>
                      </a:r>
                      <a:endParaRPr sz="2000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3F3F3"/>
                          </a:solidFill>
                        </a:rPr>
                        <a:t>Midterm</a:t>
                      </a:r>
                      <a:endParaRPr sz="2000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3F3F3"/>
                          </a:solidFill>
                        </a:rPr>
                        <a:t>15%</a:t>
                      </a:r>
                      <a:endParaRPr sz="2000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3F3F3"/>
                          </a:solidFill>
                        </a:rPr>
                        <a:t>Final</a:t>
                      </a:r>
                      <a:endParaRPr sz="2000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3F3F3"/>
                          </a:solidFill>
                        </a:rPr>
                        <a:t>25%</a:t>
                      </a:r>
                      <a:endParaRPr sz="2000">
                        <a:solidFill>
                          <a:srgbClr val="F3F3F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4" name="Google Shape;114;p20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body" idx="2"/>
          </p:nvPr>
        </p:nvSpPr>
        <p:spPr>
          <a:xfrm>
            <a:off x="4939500" y="218050"/>
            <a:ext cx="3837000" cy="45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>
                <a:solidFill>
                  <a:srgbClr val="F9CB9C"/>
                </a:solidFill>
              </a:rPr>
              <a:t>Instructor:</a:t>
            </a:r>
            <a:r>
              <a:rPr lang="en" dirty="0"/>
              <a:t> Michael Perlmutter </a:t>
            </a:r>
            <a:r>
              <a:rPr lang="en" b="1" dirty="0">
                <a:solidFill>
                  <a:srgbClr val="F9CB9C"/>
                </a:solidFill>
              </a:rPr>
              <a:t>TA:</a:t>
            </a:r>
            <a:r>
              <a:rPr lang="en" dirty="0"/>
              <a:t> Kirill Gura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>
                <a:solidFill>
                  <a:srgbClr val="F9CB9C"/>
                </a:solidFill>
              </a:rPr>
              <a:t>LAs:</a:t>
            </a:r>
            <a:endParaRPr b="1" dirty="0">
              <a:solidFill>
                <a:srgbClr val="F9CB9C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Carolyn Ta</a:t>
            </a: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Adriel </a:t>
            </a:r>
            <a:r>
              <a:rPr lang="en-US" dirty="0" err="1"/>
              <a:t>Friedlender</a:t>
            </a:r>
            <a:endParaRPr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 dirty="0"/>
              <a:t>Leadership</a:t>
            </a:r>
            <a:r>
              <a:rPr lang="en" dirty="0"/>
              <a:t>: Jacob Kaufman</a:t>
            </a:r>
            <a:endParaRPr dirty="0"/>
          </a:p>
        </p:txBody>
      </p:sp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Course Team</a:t>
            </a:r>
            <a:endParaRPr dirty="0"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 TIME</a:t>
            </a:r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(2 minutes)</a:t>
            </a: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85875"/>
            <a:ext cx="4494950" cy="368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Help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Campuswire</a:t>
            </a:r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Link on CCLE (under Site Info)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Email me if you have problems joining.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9CB9C"/>
                </a:solidFill>
              </a:rPr>
              <a:t>Suggested usage:</a:t>
            </a:r>
            <a:endParaRPr b="1" dirty="0">
              <a:solidFill>
                <a:srgbClr val="F9CB9C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Ask/answer questions.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Communicate with your group in chatrooms.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DM me or Kirill.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Warning: we may ask you to post your question.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 may be faster to reply over email. </a:t>
            </a:r>
            <a:endParaRPr dirty="0"/>
          </a:p>
        </p:txBody>
      </p:sp>
      <p:sp>
        <p:nvSpPr>
          <p:cNvPr id="157" name="Google Shape;157;p27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/>
        </p:nvSpPr>
        <p:spPr>
          <a:xfrm>
            <a:off x="593725" y="2025025"/>
            <a:ext cx="3653700" cy="23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i="1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0.25% extra credit the first time you ask a question in OH. </a:t>
            </a:r>
            <a:endParaRPr sz="1900" i="1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900" i="1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You are also welcome to come listen, work on your HW, chat...</a:t>
            </a:r>
            <a:endParaRPr sz="1900" i="1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265500" y="376900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Office Hours</a:t>
            </a:r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rgbClr val="F9CB9C"/>
                </a:solidFill>
              </a:rPr>
              <a:t>Prof. Perlmutter</a:t>
            </a:r>
            <a:r>
              <a:rPr lang="en" sz="2100" dirty="0">
                <a:solidFill>
                  <a:srgbClr val="F9CB9C"/>
                </a:solidFill>
              </a:rPr>
              <a:t>: </a:t>
            </a:r>
            <a:endParaRPr sz="2100" dirty="0">
              <a:solidFill>
                <a:srgbClr val="F9CB9C"/>
              </a:solidFill>
            </a:endParaRPr>
          </a:p>
          <a:p>
            <a:pPr marL="457200" lvl="0" indent="-349250" algn="l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900"/>
              <a:buChar char="●"/>
            </a:pPr>
            <a:r>
              <a:rPr lang="en-US" sz="1900" dirty="0">
                <a:solidFill>
                  <a:srgbClr val="F3F3F3"/>
                </a:solidFill>
              </a:rPr>
              <a:t>TBA</a:t>
            </a:r>
            <a:r>
              <a:rPr lang="en" sz="1900" dirty="0">
                <a:solidFill>
                  <a:srgbClr val="F3F3F3"/>
                </a:solidFill>
              </a:rPr>
              <a:t>.</a:t>
            </a:r>
            <a:endParaRPr sz="1900"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rgbClr val="F9CB9C"/>
                </a:solidFill>
              </a:rPr>
              <a:t>Kirill</a:t>
            </a:r>
            <a:r>
              <a:rPr lang="en" sz="2100" dirty="0">
                <a:solidFill>
                  <a:srgbClr val="F9CB9C"/>
                </a:solidFill>
              </a:rPr>
              <a:t>: </a:t>
            </a:r>
            <a:endParaRPr sz="2100" dirty="0">
              <a:solidFill>
                <a:srgbClr val="F9CB9C"/>
              </a:solidFill>
            </a:endParaRPr>
          </a:p>
          <a:p>
            <a:pPr marL="457200" lvl="0" indent="-361950" algn="l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2100"/>
              <a:buChar char="●"/>
            </a:pPr>
            <a:r>
              <a:rPr lang="en" sz="2100" dirty="0">
                <a:solidFill>
                  <a:srgbClr val="F3F3F3"/>
                </a:solidFill>
              </a:rPr>
              <a:t>TBA</a:t>
            </a:r>
            <a:endParaRPr sz="2100"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Policies and Resources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Discrimination</a:t>
            </a:r>
            <a:r>
              <a:rPr lang="en" sz="1600" dirty="0"/>
              <a:t> on the basis of ethnicity, race, gender, sexual orientation, ability, age, religion, etc. is </a:t>
            </a:r>
            <a:r>
              <a:rPr lang="en" sz="1600" b="1" dirty="0">
                <a:solidFill>
                  <a:srgbClr val="F9CB9C"/>
                </a:solidFill>
              </a:rPr>
              <a:t>not tolerated in my classroom</a:t>
            </a:r>
            <a:r>
              <a:rPr lang="en" sz="1600" b="1" dirty="0"/>
              <a:t>. </a:t>
            </a:r>
            <a:endParaRPr sz="16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b="1" dirty="0"/>
              <a:t>Title IX: </a:t>
            </a:r>
            <a:r>
              <a:rPr lang="en" sz="1600" dirty="0"/>
              <a:t>you deserve a learning environment free from discrimination, sexual harassment, sexual assault, and stalking. If you experience these behaviors, the UCLA Title IX Office can help. 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rgbClr val="F9CB9C"/>
                </a:solidFill>
              </a:rPr>
              <a:t>I am a mandatory reporter</a:t>
            </a:r>
            <a:r>
              <a:rPr lang="en" sz="1600" b="1" dirty="0"/>
              <a:t>.</a:t>
            </a:r>
            <a:r>
              <a:rPr lang="en" sz="1600" dirty="0"/>
              <a:t> Confidential resources are also available</a:t>
            </a:r>
            <a:endParaRPr sz="1600" dirty="0"/>
          </a:p>
        </p:txBody>
      </p:sp>
      <p:sp>
        <p:nvSpPr>
          <p:cNvPr id="193" name="Google Shape;193;p31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Environment</a:t>
            </a:r>
            <a:endParaRPr/>
          </a:p>
        </p:txBody>
      </p:sp>
      <p:sp>
        <p:nvSpPr>
          <p:cNvPr id="194" name="Google Shape;194;p3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>
            <a:spLocks noGrp="1"/>
          </p:cNvSpPr>
          <p:nvPr>
            <p:ph type="title"/>
          </p:nvPr>
        </p:nvSpPr>
        <p:spPr>
          <a:xfrm>
            <a:off x="265500" y="447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Assignments</a:t>
            </a:r>
            <a:endParaRPr/>
          </a:p>
        </p:txBody>
      </p:sp>
      <p:sp>
        <p:nvSpPr>
          <p:cNvPr id="200" name="Google Shape;200;p32"/>
          <p:cNvSpPr txBox="1">
            <a:spLocks noGrp="1"/>
          </p:cNvSpPr>
          <p:nvPr>
            <p:ph type="subTitle" idx="1"/>
          </p:nvPr>
        </p:nvSpPr>
        <p:spPr>
          <a:xfrm>
            <a:off x="591575" y="2159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Complete in Jupyter </a:t>
            </a:r>
            <a:endParaRPr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Convert to PDF</a:t>
            </a:r>
            <a:endParaRPr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Submit PDF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rgbClr val="F3F3F3"/>
                </a:solidFill>
              </a:rPr>
              <a:t>Review “Expectations for Assignments” on CCLE. </a:t>
            </a:r>
            <a:endParaRPr sz="1500" i="1">
              <a:solidFill>
                <a:srgbClr val="F3F3F3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2" name="Google Shape;20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6775" y="571470"/>
            <a:ext cx="4507224" cy="3543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Guiding Principles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We want you to succeed. </a:t>
            </a:r>
            <a:endParaRPr sz="1900"/>
          </a:p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None of us signed up for this. </a:t>
            </a:r>
            <a:endParaRPr sz="1900"/>
          </a:p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Your wellbeing comes first. </a:t>
            </a:r>
            <a:endParaRPr sz="1900"/>
          </a:p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We’ve got your back. </a:t>
            </a:r>
            <a:endParaRPr sz="19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Lots of Drops, No Extensions</a:t>
            </a:r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>
                <a:solidFill>
                  <a:srgbClr val="F9CB9C"/>
                </a:solidFill>
              </a:rPr>
              <a:t>HW</a:t>
            </a:r>
            <a:r>
              <a:rPr lang="en" dirty="0">
                <a:solidFill>
                  <a:srgbClr val="F9CB9C"/>
                </a:solidFill>
              </a:rPr>
              <a:t>:</a:t>
            </a:r>
            <a:r>
              <a:rPr lang="en" dirty="0"/>
              <a:t> 2 out of ~8 dropped.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>
                <a:solidFill>
                  <a:srgbClr val="F9CB9C"/>
                </a:solidFill>
              </a:rPr>
              <a:t>Discussion</a:t>
            </a:r>
            <a:r>
              <a:rPr lang="en" dirty="0">
                <a:solidFill>
                  <a:srgbClr val="F9CB9C"/>
                </a:solidFill>
              </a:rPr>
              <a:t>:</a:t>
            </a:r>
            <a:r>
              <a:rPr lang="en" dirty="0"/>
              <a:t> 4 out of ~20 dropped.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>
                <a:solidFill>
                  <a:srgbClr val="F9CB9C"/>
                </a:solidFill>
              </a:rPr>
              <a:t>Quizzes</a:t>
            </a:r>
            <a:r>
              <a:rPr lang="en" dirty="0">
                <a:solidFill>
                  <a:srgbClr val="F9CB9C"/>
                </a:solidFill>
              </a:rPr>
              <a:t>:</a:t>
            </a:r>
            <a:r>
              <a:rPr lang="en" dirty="0"/>
              <a:t> 5 out of ~30 dropped.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I will generally expect you to use your drops</a:t>
            </a:r>
            <a:r>
              <a:rPr lang="en" b="1" dirty="0"/>
              <a:t>, </a:t>
            </a:r>
            <a:r>
              <a:rPr lang="en" b="1" dirty="0">
                <a:solidFill>
                  <a:srgbClr val="F9CB9C"/>
                </a:solidFill>
              </a:rPr>
              <a:t>and will not grant extensions</a:t>
            </a:r>
            <a:r>
              <a:rPr lang="en" b="1" dirty="0"/>
              <a:t> </a:t>
            </a:r>
            <a:r>
              <a:rPr lang="en" dirty="0"/>
              <a:t>on individual assignments</a:t>
            </a:r>
            <a:r>
              <a:rPr lang="en" b="1" dirty="0"/>
              <a:t>. </a:t>
            </a:r>
            <a:endParaRPr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i="1" dirty="0"/>
              <a:t>If you expect to miss multiple weeks worth of work, then contact me ASAP and we’ll find a path. </a:t>
            </a:r>
            <a:endParaRPr dirty="0"/>
          </a:p>
        </p:txBody>
      </p:sp>
      <p:sp>
        <p:nvSpPr>
          <p:cNvPr id="209" name="Google Shape;209;p3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Credit Opportunities</a:t>
            </a:r>
            <a:endParaRPr/>
          </a:p>
        </p:txBody>
      </p:sp>
      <p:sp>
        <p:nvSpPr>
          <p:cNvPr id="215" name="Google Shape;215;p34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Post on Campuswire (up to 1%)</a:t>
            </a:r>
            <a:endParaRPr sz="1800" b="1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Awarded for both excellent </a:t>
            </a:r>
            <a:r>
              <a:rPr lang="en" sz="1600" b="1">
                <a:solidFill>
                  <a:srgbClr val="F9CB9C"/>
                </a:solidFill>
              </a:rPr>
              <a:t>questions</a:t>
            </a:r>
            <a:r>
              <a:rPr lang="en" sz="1600" b="1"/>
              <a:t> </a:t>
            </a:r>
            <a:r>
              <a:rPr lang="en" sz="1600"/>
              <a:t>and excellent </a:t>
            </a:r>
            <a:r>
              <a:rPr lang="en" sz="1600" b="1">
                <a:solidFill>
                  <a:srgbClr val="F9CB9C"/>
                </a:solidFill>
              </a:rPr>
              <a:t>answers</a:t>
            </a:r>
            <a:r>
              <a:rPr lang="en" sz="1600"/>
              <a:t>. 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/>
              <a:t>Feedback Surveys (0.25% each)</a:t>
            </a:r>
            <a:endParaRPr sz="1800" b="1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Two throughout the quarter.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  <p:sp>
        <p:nvSpPr>
          <p:cNvPr id="216" name="Google Shape;216;p34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Essay on societal impact of data science (up to 3%)</a:t>
            </a:r>
            <a:endParaRPr sz="1800" b="1" dirty="0"/>
          </a:p>
          <a:p>
            <a:pPr marL="457200" lvl="0" indent="-336550" algn="l" rtl="0">
              <a:spcBef>
                <a:spcPts val="1600"/>
              </a:spcBef>
              <a:spcAft>
                <a:spcPts val="0"/>
              </a:spcAft>
              <a:buSzPts val="1700"/>
              <a:buChar char="-"/>
            </a:pPr>
            <a:r>
              <a:rPr lang="en" sz="1700" dirty="0"/>
              <a:t>900-1200 words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 dirty="0"/>
              <a:t>At least five sources. 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 dirty="0"/>
              <a:t>Coherent argument with thesis statement + evidence. 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 dirty="0"/>
              <a:t>See Syllabus for rubric. </a:t>
            </a:r>
            <a:endParaRPr sz="17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Collaboration </a:t>
            </a:r>
            <a:endParaRPr/>
          </a:p>
        </p:txBody>
      </p:sp>
      <p:sp>
        <p:nvSpPr>
          <p:cNvPr id="222" name="Google Shape;222;p35"/>
          <p:cNvSpPr txBox="1">
            <a:spLocks noGrp="1"/>
          </p:cNvSpPr>
          <p:nvPr>
            <p:ph type="body" idx="2"/>
          </p:nvPr>
        </p:nvSpPr>
        <p:spPr>
          <a:xfrm>
            <a:off x="4939500" y="8004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it! List your collaborators on your assignments.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9CB9C"/>
                </a:solidFill>
              </a:rPr>
              <a:t>Do share:</a:t>
            </a:r>
            <a:r>
              <a:rPr lang="en" dirty="0"/>
              <a:t> ideas, concepts, useful references, examples, hints. 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9CB9C"/>
                </a:solidFill>
              </a:rPr>
              <a:t>Do not share: </a:t>
            </a:r>
            <a:r>
              <a:rPr lang="en" dirty="0">
                <a:solidFill>
                  <a:srgbClr val="F3F3F3"/>
                </a:solidFill>
              </a:rPr>
              <a:t>solution code. </a:t>
            </a:r>
            <a:endParaRPr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Quizzes </a:t>
            </a:r>
            <a:r>
              <a:rPr lang="en" dirty="0">
                <a:solidFill>
                  <a:srgbClr val="F3F3F3"/>
                </a:solidFill>
              </a:rPr>
              <a:t>&amp; exams are solo (but open book + notes). </a:t>
            </a:r>
            <a:endParaRPr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23" name="Google Shape;223;p35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>
            <a:spLocks noGrp="1"/>
          </p:cNvSpPr>
          <p:nvPr>
            <p:ph type="body" idx="2"/>
          </p:nvPr>
        </p:nvSpPr>
        <p:spPr>
          <a:xfrm>
            <a:off x="4939500" y="218050"/>
            <a:ext cx="3837000" cy="45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Assignments + exams will be graded</a:t>
            </a:r>
            <a:r>
              <a:rPr lang="en" b="1" dirty="0"/>
              <a:t> </a:t>
            </a:r>
            <a:r>
              <a:rPr lang="en" b="1" dirty="0">
                <a:solidFill>
                  <a:srgbClr val="F9CB9C"/>
                </a:solidFill>
              </a:rPr>
              <a:t>fairly strictly. </a:t>
            </a:r>
            <a:r>
              <a:rPr lang="en" dirty="0"/>
              <a:t>However</a:t>
            </a:r>
            <a:r>
              <a:rPr lang="en" b="1" dirty="0">
                <a:solidFill>
                  <a:srgbClr val="F9CB9C"/>
                </a:solidFill>
              </a:rPr>
              <a:t>: </a:t>
            </a:r>
            <a:endParaRPr b="1" dirty="0">
              <a:solidFill>
                <a:srgbClr val="F9CB9C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 will tell you what kind of </a:t>
            </a:r>
            <a:r>
              <a:rPr lang="en" dirty="0">
                <a:solidFill>
                  <a:srgbClr val="F9CB9C"/>
                </a:solidFill>
              </a:rPr>
              <a:t>output</a:t>
            </a:r>
            <a:r>
              <a:rPr lang="en" dirty="0"/>
              <a:t> I am looking for. 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 will tell you my expectations for your </a:t>
            </a:r>
            <a:r>
              <a:rPr lang="en" dirty="0">
                <a:solidFill>
                  <a:srgbClr val="F9CB9C"/>
                </a:solidFill>
              </a:rPr>
              <a:t>code structure/style</a:t>
            </a:r>
            <a:r>
              <a:rPr lang="en" dirty="0"/>
              <a:t>.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To score well: 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Plan ahead. </a:t>
            </a:r>
            <a:endParaRPr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Work hard.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Try multiple approaches.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Get help. </a:t>
            </a:r>
            <a:endParaRPr dirty="0"/>
          </a:p>
        </p:txBody>
      </p:sp>
      <p:sp>
        <p:nvSpPr>
          <p:cNvPr id="229" name="Google Shape;229;p36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 </a:t>
            </a:r>
            <a:r>
              <a:rPr lang="en" b="1" i="1"/>
              <a:t>can</a:t>
            </a:r>
            <a:r>
              <a:rPr lang="en"/>
              <a:t> get an A</a:t>
            </a:r>
            <a:endParaRPr/>
          </a:p>
        </p:txBody>
      </p:sp>
      <p:sp>
        <p:nvSpPr>
          <p:cNvPr id="230" name="Google Shape;230;p36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are NOT competing against each other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are all on the same team</a:t>
            </a: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We want you to succeed. </a:t>
            </a:r>
            <a:endParaRPr sz="1900"/>
          </a:p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None of us signed up for this. </a:t>
            </a:r>
            <a:endParaRPr sz="1900"/>
          </a:p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Your wellbeing comes first. </a:t>
            </a:r>
            <a:endParaRPr sz="1900"/>
          </a:p>
          <a:p>
            <a:pPr marL="457200" lvl="0" indent="-3492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We’ve got your back. </a:t>
            </a:r>
            <a:endParaRPr sz="1900"/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9CB9C"/>
              </a:buClr>
              <a:buSzPts val="1900"/>
              <a:buAutoNum type="arabicPeriod"/>
            </a:pPr>
            <a:r>
              <a:rPr lang="en" sz="1900">
                <a:solidFill>
                  <a:srgbClr val="F9CB9C"/>
                </a:solidFill>
              </a:rPr>
              <a:t>Let’s have fun and do cool stuff. </a:t>
            </a:r>
            <a:endParaRPr sz="1900">
              <a:solidFill>
                <a:srgbClr val="F9CB9C"/>
              </a:solidFill>
            </a:endParaRPr>
          </a:p>
        </p:txBody>
      </p:sp>
      <p:sp>
        <p:nvSpPr>
          <p:cNvPr id="236" name="Google Shape;236;p37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Guiding Principles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42" name="Google Shape;242;p38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 </a:t>
            </a:r>
            <a:endParaRPr/>
          </a:p>
        </p:txBody>
      </p:sp>
      <p:sp>
        <p:nvSpPr>
          <p:cNvPr id="243" name="Google Shape;243;p3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44" name="Google Shape;244;p38"/>
          <p:cNvPicPr preferRelativeResize="0"/>
          <p:nvPr/>
        </p:nvPicPr>
        <p:blipFill>
          <a:blip r:embed="rId3">
            <a:alphaModFix amt="82000"/>
          </a:blip>
          <a:stretch>
            <a:fillRect/>
          </a:stretch>
        </p:blipFill>
        <p:spPr>
          <a:xfrm>
            <a:off x="4939500" y="1277922"/>
            <a:ext cx="3836999" cy="2406347"/>
          </a:xfrm>
          <a:prstGeom prst="rect">
            <a:avLst/>
          </a:prstGeom>
          <a:noFill/>
          <a:ln>
            <a:noFill/>
          </a:ln>
          <a:effectLst>
            <a:outerShdw blurRad="485775" dist="19050" dir="5400000" algn="bl" rotWithShape="0">
              <a:srgbClr val="000000">
                <a:alpha val="50000"/>
              </a:srgbClr>
            </a:outerShdw>
            <a:reflection endPos="30000" dist="38100" dir="5400000" fadeDir="5400012" sy="-100000" algn="bl" rotWithShape="0"/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8BE92-EF25-457E-8022-CACD2A40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2555B-C384-4A88-AA12-81607B4EB4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Much of the format of this class is based on Phil </a:t>
            </a:r>
            <a:r>
              <a:rPr lang="en-US" dirty="0" err="1"/>
              <a:t>Chodrow’s</a:t>
            </a:r>
            <a:r>
              <a:rPr lang="en-US" dirty="0"/>
              <a:t> class from last quarter</a:t>
            </a:r>
          </a:p>
          <a:p>
            <a:r>
              <a:rPr lang="en-US" dirty="0"/>
              <a:t>Phil and I are coordinating resources this quarter</a:t>
            </a:r>
          </a:p>
          <a:p>
            <a:pPr lvl="1"/>
            <a:r>
              <a:rPr lang="en-US" dirty="0"/>
              <a:t>Covering same content on same days</a:t>
            </a:r>
          </a:p>
          <a:p>
            <a:pPr lvl="1"/>
            <a:r>
              <a:rPr lang="en-US" dirty="0"/>
              <a:t>Most of the same HWs and discussions</a:t>
            </a:r>
          </a:p>
        </p:txBody>
      </p:sp>
    </p:spTree>
    <p:extLst>
      <p:ext uri="{BB962C8B-B14F-4D97-AF65-F5344CB8AC3E}">
        <p14:creationId xmlns:p14="http://schemas.microsoft.com/office/powerpoint/2010/main" val="1797574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87900" y="77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PIC16A</a:t>
            </a: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87900" y="1108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900"/>
              <a:t>Python basics</a:t>
            </a:r>
            <a:endParaRPr sz="1900"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2"/>
          </p:nvPr>
        </p:nvSpPr>
        <p:spPr>
          <a:xfrm>
            <a:off x="4680000" y="1108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Python for (data) science </a:t>
            </a:r>
            <a:endParaRPr sz="1800"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325" y="1615575"/>
            <a:ext cx="2599325" cy="265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2725" y="1615575"/>
            <a:ext cx="4816413" cy="2658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87900" y="1532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 in PIC16A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87900" y="1108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900"/>
              <a:t>Memes</a:t>
            </a:r>
            <a:endParaRPr sz="1900"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2"/>
          </p:nvPr>
        </p:nvSpPr>
        <p:spPr>
          <a:xfrm>
            <a:off x="4756200" y="1108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Penguins</a:t>
            </a:r>
            <a:endParaRPr sz="180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3800" y="1568825"/>
            <a:ext cx="4339368" cy="325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4325" y="1552975"/>
            <a:ext cx="3270350" cy="327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265500" y="6756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Flipped Classroom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All required content is pre-recorded and posted on CCLE.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Attendance at MW lectures is encouraged.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Review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Questions from forum / quizzes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Supplementary content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Activities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Attendance at TuTh discussions is </a:t>
            </a:r>
            <a:r>
              <a:rPr lang="en" b="1" dirty="0"/>
              <a:t>required </a:t>
            </a:r>
            <a:r>
              <a:rPr lang="en" dirty="0"/>
              <a:t>(except for timezone exemptions). </a:t>
            </a:r>
            <a:endParaRPr dirty="0"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675" y="2357426"/>
            <a:ext cx="3159126" cy="2057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4A589-384E-4C52-A85F-DE0CA5132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Format	- Promote Active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21149-12B1-4744-900E-7DE392ECC4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0" y="1489823"/>
            <a:ext cx="8368200" cy="3481187"/>
          </a:xfrm>
        </p:spPr>
        <p:txBody>
          <a:bodyPr/>
          <a:lstStyle/>
          <a:p>
            <a:r>
              <a:rPr lang="en-US" dirty="0"/>
              <a:t>Prerecorded videos</a:t>
            </a:r>
          </a:p>
          <a:p>
            <a:pPr lvl="1"/>
            <a:r>
              <a:rPr lang="en-US" dirty="0"/>
              <a:t>Approximately one lecture worth of material posted three times a week – Quiz due at 11:59</a:t>
            </a:r>
          </a:p>
          <a:p>
            <a:r>
              <a:rPr lang="en-US" dirty="0"/>
              <a:t>Live Lecture </a:t>
            </a:r>
          </a:p>
          <a:p>
            <a:pPr lvl="1"/>
            <a:r>
              <a:rPr lang="en-US" dirty="0"/>
              <a:t> Twice a week, Monday and </a:t>
            </a:r>
            <a:r>
              <a:rPr lang="en-US" dirty="0" err="1"/>
              <a:t>Wendesday</a:t>
            </a:r>
            <a:r>
              <a:rPr lang="en-US" dirty="0"/>
              <a:t>, clarify material from Prerecorded Videos</a:t>
            </a:r>
          </a:p>
          <a:p>
            <a:pPr lvl="1"/>
            <a:r>
              <a:rPr lang="en-US" dirty="0"/>
              <a:t>Post questions in advance (</a:t>
            </a:r>
            <a:r>
              <a:rPr lang="en-US" dirty="0" err="1"/>
              <a:t>campuswire</a:t>
            </a:r>
            <a:r>
              <a:rPr lang="en-US" dirty="0"/>
              <a:t>, on CCLE, email)</a:t>
            </a:r>
          </a:p>
          <a:p>
            <a:r>
              <a:rPr lang="en-US" dirty="0"/>
              <a:t>Discussion Section – Twice a week Tuesday and Thursday</a:t>
            </a:r>
          </a:p>
          <a:p>
            <a:pPr lvl="1"/>
            <a:r>
              <a:rPr lang="en-US" dirty="0"/>
              <a:t>Structured group work, rotate between here different roles</a:t>
            </a:r>
          </a:p>
          <a:p>
            <a:pPr lvl="1"/>
            <a:r>
              <a:rPr lang="en-US" dirty="0"/>
              <a:t>Part of your participation grade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555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Participation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(aka </a:t>
            </a:r>
            <a:r>
              <a:rPr lang="en">
                <a:solidFill>
                  <a:srgbClr val="F9CB9C"/>
                </a:solidFill>
              </a:rPr>
              <a:t>Working in Groups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Participation in PIC16A</a:t>
            </a:r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Attend Discussion (required) and work with your group on programming activities.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9CB9C"/>
                </a:solidFill>
              </a:rPr>
              <a:t>Groups are created based on interest and time zones </a:t>
            </a:r>
            <a:r>
              <a:rPr lang="en" dirty="0"/>
              <a:t>Please fill out the questionairre if you haven’t already</a:t>
            </a:r>
            <a:endParaRPr lang="en" b="1" dirty="0">
              <a:solidFill>
                <a:srgbClr val="F9CB9C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9CB9C"/>
                </a:solidFill>
              </a:rPr>
              <a:t>Timezone exemptions:</a:t>
            </a:r>
            <a:r>
              <a:rPr lang="en" dirty="0"/>
              <a:t> you will agree with your group on an alternate time to complete the activity. </a:t>
            </a:r>
            <a:endParaRPr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Activities are submitted for a participation grade.  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>
            <a:spLocks noGrp="1"/>
          </p:cNvSpPr>
          <p:nvPr>
            <p:ph type="body" idx="2"/>
          </p:nvPr>
        </p:nvSpPr>
        <p:spPr>
          <a:xfrm>
            <a:off x="4939500" y="876600"/>
            <a:ext cx="3837000" cy="37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Based on the </a:t>
            </a:r>
            <a:r>
              <a:rPr lang="en" b="1"/>
              <a:t>pair programming paradigm</a:t>
            </a:r>
            <a:r>
              <a:rPr lang="en"/>
              <a:t>. 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lang="en" b="1">
                <a:solidFill>
                  <a:srgbClr val="F9CB9C"/>
                </a:solidFill>
              </a:rPr>
              <a:t>Driver</a:t>
            </a:r>
            <a:r>
              <a:rPr lang="en"/>
              <a:t>, who types the code and turns in the assignment. 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lang="en" b="1">
                <a:solidFill>
                  <a:srgbClr val="F9CB9C"/>
                </a:solidFill>
              </a:rPr>
              <a:t>Proposer</a:t>
            </a:r>
            <a:r>
              <a:rPr lang="en" b="1"/>
              <a:t>, </a:t>
            </a:r>
            <a:r>
              <a:rPr lang="en"/>
              <a:t>who suggests solutions and high-level approaches to problems.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lang="en" b="1">
                <a:solidFill>
                  <a:srgbClr val="F9CB9C"/>
                </a:solidFill>
              </a:rPr>
              <a:t>Reviewer</a:t>
            </a:r>
            <a:r>
              <a:rPr lang="en" b="1"/>
              <a:t>, </a:t>
            </a:r>
            <a:r>
              <a:rPr lang="en"/>
              <a:t>who offers constructive criticism on the Proposer’s suggestions and the Driver’s code implementation.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265500" y="338850"/>
            <a:ext cx="4045200" cy="44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in Groups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/>
              <a:t>Review “Working in Groups” on CCLE. </a:t>
            </a:r>
            <a:endParaRPr sz="1200" i="1"/>
          </a:p>
        </p:txBody>
      </p:sp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550" y="1953364"/>
            <a:ext cx="4131425" cy="2197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928</Words>
  <Application>Microsoft Office PowerPoint</Application>
  <PresentationFormat>On-screen Show (16:9)</PresentationFormat>
  <Paragraphs>151</Paragraphs>
  <Slides>26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Roboto</vt:lpstr>
      <vt:lpstr>Roboto Slab</vt:lpstr>
      <vt:lpstr>Marina</vt:lpstr>
      <vt:lpstr>Welcome to PIC16A!</vt:lpstr>
      <vt:lpstr>Guiding Principles</vt:lpstr>
      <vt:lpstr>In PIC16A</vt:lpstr>
      <vt:lpstr>Also in PIC16A</vt:lpstr>
      <vt:lpstr>Flipped Classroom</vt:lpstr>
      <vt:lpstr>Course Format - Promote Active Learning</vt:lpstr>
      <vt:lpstr>Participation  (aka Working in Groups)</vt:lpstr>
      <vt:lpstr>Participation in PIC16A</vt:lpstr>
      <vt:lpstr>Coding in Groups      Review “Working in Groups” on CCLE. </vt:lpstr>
      <vt:lpstr>Norms for Group Work</vt:lpstr>
      <vt:lpstr>Course Rubric</vt:lpstr>
      <vt:lpstr>Course Team</vt:lpstr>
      <vt:lpstr>BREAK TIME</vt:lpstr>
      <vt:lpstr>Getting Help</vt:lpstr>
      <vt:lpstr>Campuswire</vt:lpstr>
      <vt:lpstr>Office Hours</vt:lpstr>
      <vt:lpstr>Other Policies and Resources</vt:lpstr>
      <vt:lpstr>Course Environment</vt:lpstr>
      <vt:lpstr>Assignments</vt:lpstr>
      <vt:lpstr>Lots of Drops, No Extensions</vt:lpstr>
      <vt:lpstr>Extra Credit Opportunities</vt:lpstr>
      <vt:lpstr>Collaboration </vt:lpstr>
      <vt:lpstr>Everyone can get an A</vt:lpstr>
      <vt:lpstr>Guiding Principles</vt:lpstr>
      <vt:lpstr>Thanks!</vt:lpstr>
      <vt:lpstr>Acknowledgements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PIC16A!</dc:title>
  <dc:creator>Michael Perlmutter</dc:creator>
  <cp:lastModifiedBy>Michael Perlmutter</cp:lastModifiedBy>
  <cp:revision>12</cp:revision>
  <dcterms:modified xsi:type="dcterms:W3CDTF">2021-01-04T17:17:21Z</dcterms:modified>
</cp:coreProperties>
</file>